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6"/>
  </p:notesMasterIdLst>
  <p:sldIdLst>
    <p:sldId id="257" r:id="rId2"/>
    <p:sldId id="259" r:id="rId3"/>
    <p:sldId id="260" r:id="rId4"/>
    <p:sldId id="261" r:id="rId5"/>
    <p:sldId id="262" r:id="rId6"/>
    <p:sldId id="264" r:id="rId7"/>
    <p:sldId id="284" r:id="rId8"/>
    <p:sldId id="267" r:id="rId9"/>
    <p:sldId id="265" r:id="rId10"/>
    <p:sldId id="266" r:id="rId11"/>
    <p:sldId id="270" r:id="rId12"/>
    <p:sldId id="271" r:id="rId13"/>
    <p:sldId id="273" r:id="rId14"/>
    <p:sldId id="274" r:id="rId15"/>
    <p:sldId id="275" r:id="rId16"/>
    <p:sldId id="285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38" autoAdjust="0"/>
    <p:restoredTop sz="94660"/>
  </p:normalViewPr>
  <p:slideViewPr>
    <p:cSldViewPr>
      <p:cViewPr varScale="1">
        <p:scale>
          <a:sx n="50" d="100"/>
          <a:sy n="50" d="100"/>
        </p:scale>
        <p:origin x="-128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EBBD9-AA3E-4634-98ED-96B38E74F1C6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051B5-D16F-476B-A06C-59F85C5CB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EBCD1D-A60C-465E-A6B9-AD9DED744D57}" type="slidenum">
              <a:rPr lang="ru-RU" sz="1200"/>
              <a:pPr algn="r"/>
              <a:t>2</a:t>
            </a:fld>
            <a:endParaRPr lang="ru-RU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C20D8-AA61-4C40-9FF0-73300ED342E9}" type="slidenum">
              <a:rPr lang="ru-RU" smtClean="0">
                <a:latin typeface="Arial" charset="0"/>
                <a:cs typeface="Arial" charset="0"/>
              </a:rPr>
              <a:pPr/>
              <a:t>3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29986E-AEED-40B7-AA37-A6D7072B340B}" type="slidenum">
              <a:rPr lang="ru-RU" sz="1200"/>
              <a:pPr algn="r"/>
              <a:t>13</a:t>
            </a:fld>
            <a:endParaRPr lang="ru-RU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C37AF-2C41-4DA7-8922-5DB00C4A149B}" type="slidenum">
              <a:rPr lang="ru-RU" smtClean="0">
                <a:latin typeface="Arial" charset="0"/>
                <a:cs typeface="Arial" charset="0"/>
              </a:rPr>
              <a:pPr/>
              <a:t>14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A4CF5-FABC-4926-B47A-BAAE8E732E4F}" type="slidenum">
              <a:rPr lang="ru-RU" smtClean="0">
                <a:latin typeface="Arial" charset="0"/>
                <a:cs typeface="Arial" charset="0"/>
              </a:rPr>
              <a:pPr/>
              <a:t>15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59E377-E864-4C10-8E21-E9B8237DB723}" type="slidenum">
              <a:rPr lang="ru-RU" sz="1200"/>
              <a:pPr algn="r"/>
              <a:t>17</a:t>
            </a:fld>
            <a:endParaRPr lang="ru-RU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63C38-411B-4620-85B1-149258B3B78C}" type="slidenum">
              <a:rPr lang="ru-RU" smtClean="0">
                <a:latin typeface="Arial" charset="0"/>
                <a:cs typeface="Arial" charset="0"/>
              </a:rPr>
              <a:pPr/>
              <a:t>18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E47F88-4A13-47E1-A21D-BF99E9A730DB}" type="slidenum">
              <a:rPr lang="ru-RU" smtClean="0">
                <a:latin typeface="Arial" charset="0"/>
                <a:cs typeface="Arial" charset="0"/>
              </a:rPr>
              <a:pPr/>
              <a:t>19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0CF3B-10C3-423B-B0B1-847357A594A6}" type="slidenum">
              <a:rPr lang="ru-RU" smtClean="0">
                <a:latin typeface="Arial" charset="0"/>
                <a:cs typeface="Arial" charset="0"/>
              </a:rPr>
              <a:pPr/>
              <a:t>20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BD3-A33A-4EBB-9493-BE486A17431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80A901-1C33-4423-9C7B-F7C0BFF17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BD3-A33A-4EBB-9493-BE486A17431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A901-1C33-4423-9C7B-F7C0BFF17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E80A901-1C33-4423-9C7B-F7C0BFF17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BD3-A33A-4EBB-9493-BE486A17431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28D5-2854-4E92-91C9-4C7936EDB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3099-D3B3-4C3E-A9D5-1C3212457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BD3-A33A-4EBB-9493-BE486A17431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E80A901-1C33-4423-9C7B-F7C0BFF17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BD3-A33A-4EBB-9493-BE486A17431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80A901-1C33-4423-9C7B-F7C0BFF17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9534BD3-A33A-4EBB-9493-BE486A17431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A901-1C33-4423-9C7B-F7C0BFF17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BD3-A33A-4EBB-9493-BE486A17431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E80A901-1C33-4423-9C7B-F7C0BFF17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BD3-A33A-4EBB-9493-BE486A17431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E80A901-1C33-4423-9C7B-F7C0BFF17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BD3-A33A-4EBB-9493-BE486A17431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80A901-1C33-4423-9C7B-F7C0BFF17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80A901-1C33-4423-9C7B-F7C0BFF17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BD3-A33A-4EBB-9493-BE486A17431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E80A901-1C33-4423-9C7B-F7C0BFF17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9534BD3-A33A-4EBB-9493-BE486A17431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9534BD3-A33A-4EBB-9493-BE486A174311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80A901-1C33-4423-9C7B-F7C0BFF17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medknigi.blogspot.com/2008/08/4-1996.html" TargetMode="External"/><Relationship Id="rId3" Type="http://schemas.openxmlformats.org/officeDocument/2006/relationships/hyperlink" Target="http://www.vechnayamolodost.ru/" TargetMode="External"/><Relationship Id="rId7" Type="http://schemas.openxmlformats.org/officeDocument/2006/relationships/hyperlink" Target="http://medknigi.blogspot.com/2008/06/blog-post.html" TargetMode="External"/><Relationship Id="rId2" Type="http://schemas.openxmlformats.org/officeDocument/2006/relationships/hyperlink" Target="http://otherreferats.allbest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" TargetMode="External"/><Relationship Id="rId5" Type="http://schemas.openxmlformats.org/officeDocument/2006/relationships/hyperlink" Target="http://download-book.ru/" TargetMode="External"/><Relationship Id="rId4" Type="http://schemas.openxmlformats.org/officeDocument/2006/relationships/hyperlink" Target="http://dic.academic.ru/" TargetMode="External"/><Relationship Id="rId9" Type="http://schemas.openxmlformats.org/officeDocument/2006/relationships/hyperlink" Target="http://mega.km.ru/health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6&amp;text=%D0%BD%D0%B0%D0%B9%D1%82%D0%B8%20%D0%BA%D0%B0%D1%80%D1%82%D0%B8%D0%BD%D0%BA%D0%B8%20%D1%81%20%D0%B2%D1%8B%D0%B2%D0%BE%D0%B4%D0%BE%D0%BC%20%D0%BC%D0%B0%D1%82%D0%B5%D0%BC%D0%B0%D1%82%D0%B8%D1%87%D0%B5%D1%81%D0%BA%D0%B8%D1%85%20%D1%84%D0%BE%D1%80%D0%BC%D1%83%D0%BB&amp;img_url=us.123rf.com/400wm/400/400/andresr/andresr0706/andresr070600443/1117689-maths-teacher-writing-a-mathematical-formula-on-the-board--isolated-over-a-white-background.jpg&amp;pos=190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p=9&amp;text=%D0%BD%D0%B0%D0%B9%D1%82%D0%B8%20%D0%BA%D0%B0%D1%80%D1%82%D0%B8%D0%BD%D0%BA%D0%B8%20%D1%81%20%D0%B2%D1%8B%D0%B2%D0%BE%D0%B4%D0%BE%D0%BC%20%D0%BC%D0%B0%D1%82%D0%B5%D0%BC%D0%B0%D1%82%D0%B8%D1%87%D0%B5%D1%81%D0%BA%D0%B8%D1%85%20%D1%84%D0%BE%D1%80%D0%BC%D1%83%D0%BB&amp;img_url=bionevra.narod.ru/BiometrBol/3.jpg.jpg&amp;pos=272&amp;rpt=simag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2500312"/>
            <a:ext cx="9144000" cy="785812"/>
          </a:xfrm>
          <a:solidFill>
            <a:srgbClr val="CCFFCC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36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Математика в биологии и медицине</a:t>
            </a:r>
          </a:p>
        </p:txBody>
      </p:sp>
      <p:pic>
        <p:nvPicPr>
          <p:cNvPr id="33796" name="Picture 4" descr="https://i.ytimg.com/vi/tWcgaeU_t8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071942"/>
            <a:ext cx="3857652" cy="2169929"/>
          </a:xfrm>
          <a:prstGeom prst="rect">
            <a:avLst/>
          </a:prstGeom>
          <a:noFill/>
        </p:spPr>
      </p:pic>
      <p:pic>
        <p:nvPicPr>
          <p:cNvPr id="33798" name="Picture 6" descr="http://onlineobuchenie.by/wp-content/uploads/2011/01/vissha_mat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85728"/>
            <a:ext cx="2895562" cy="21716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6715125" cy="714380"/>
          </a:xfrm>
        </p:spPr>
        <p:txBody>
          <a:bodyPr/>
          <a:lstStyle/>
          <a:p>
            <a:pPr algn="ctr" eaLnBrk="1" hangingPunct="1"/>
            <a:r>
              <a:rPr lang="ru-RU" sz="2800" dirty="0" smtClean="0"/>
              <a:t>Математика и фармацевтика</a:t>
            </a:r>
          </a:p>
        </p:txBody>
      </p:sp>
      <p:sp>
        <p:nvSpPr>
          <p:cNvPr id="20483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1412875"/>
            <a:ext cx="5214942" cy="518477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     </a:t>
            </a:r>
            <a:r>
              <a:rPr lang="ru-RU" sz="2800" dirty="0" smtClean="0">
                <a:solidFill>
                  <a:srgbClr val="000099"/>
                </a:solidFill>
              </a:rPr>
              <a:t>Профессия, связанная с аптечным делом,  –</a:t>
            </a:r>
            <a:r>
              <a:rPr lang="ru-RU" sz="2800" b="1" dirty="0" smtClean="0">
                <a:solidFill>
                  <a:srgbClr val="000099"/>
                </a:solidFill>
              </a:rPr>
              <a:t> провизор. </a:t>
            </a:r>
            <a:r>
              <a:rPr lang="ru-RU" sz="2800" dirty="0" smtClean="0">
                <a:solidFill>
                  <a:srgbClr val="000099"/>
                </a:solidFill>
              </a:rPr>
              <a:t>Казалось  бы, не так уж и много места математике, но, если  изучить глубже тонкости работы аптеки, то понимаешь,  насколько важна эта наука, и без неё невозможно было бы осуществить производство  и распространение лекарств.</a:t>
            </a:r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</p:txBody>
      </p:sp>
      <p:pic>
        <p:nvPicPr>
          <p:cNvPr id="20486" name="Рисунок 2" descr="209315864.jpg"/>
          <p:cNvPicPr>
            <a:picLocks noGrp="1" noChangeArrowheads="1"/>
          </p:cNvPicPr>
          <p:nvPr>
            <p:ph sz="half" idx="4294967295"/>
          </p:nvPr>
        </p:nvPicPr>
        <p:blipFill>
          <a:blip r:embed="rId2"/>
          <a:srcRect t="-522" r="-111" b="-879"/>
          <a:stretch>
            <a:fillRect/>
          </a:stretch>
        </p:blipFill>
        <p:spPr>
          <a:xfrm>
            <a:off x="5156200" y="2389188"/>
            <a:ext cx="3987800" cy="26495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04"/>
            <a:ext cx="9001125" cy="107157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kern="1200" dirty="0" smtClean="0">
                <a:ln w="6350">
                  <a:noFill/>
                </a:ln>
                <a:solidFill>
                  <a:srgbClr val="000099"/>
                </a:solidFill>
              </a:rPr>
              <a:t>В медицине очень много математических формул</a:t>
            </a:r>
            <a:br>
              <a:rPr lang="ru-RU" sz="2800" kern="1200" dirty="0" smtClean="0">
                <a:ln w="6350">
                  <a:noFill/>
                </a:ln>
                <a:solidFill>
                  <a:srgbClr val="000099"/>
                </a:solidFill>
              </a:rPr>
            </a:br>
            <a:endParaRPr lang="ru-RU" sz="2800" kern="1200" dirty="0">
              <a:ln w="6350">
                <a:noFill/>
              </a:ln>
              <a:solidFill>
                <a:srgbClr val="000099"/>
              </a:solidFill>
            </a:endParaRPr>
          </a:p>
        </p:txBody>
      </p:sp>
      <p:sp>
        <p:nvSpPr>
          <p:cNvPr id="57346" name="Содержимое 2"/>
          <p:cNvSpPr>
            <a:spLocks noGrp="1"/>
          </p:cNvSpPr>
          <p:nvPr>
            <p:ph idx="4294967295"/>
          </p:nvPr>
        </p:nvSpPr>
        <p:spPr>
          <a:xfrm>
            <a:off x="714348" y="1785926"/>
            <a:ext cx="8229600" cy="3952875"/>
          </a:xfrm>
        </p:spPr>
        <p:txBody>
          <a:bodyPr/>
          <a:lstStyle/>
          <a:p>
            <a:pPr marL="547688" indent="-411163" eaLnBrk="1" hangingPunct="1">
              <a:buFontTx/>
              <a:buNone/>
            </a:pPr>
            <a:r>
              <a:rPr lang="ru-RU" dirty="0" smtClean="0"/>
              <a:t>    </a:t>
            </a:r>
          </a:p>
          <a:p>
            <a:pPr marL="547688" indent="-411163" eaLnBrk="1" hangingPunct="1">
              <a:buFontTx/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    Для расчета пульсового давления, подбора линзы при замене хрусталика, введении жидкости и электролитов больным с дегидратацией, определения типа аритмии на ЭКГ и многие другие… еще врачу нужно просчитывать, сколько нужно вводить тех или иных лекарств.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734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7650"/>
            <a:ext cx="840108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600" i="1" dirty="0" smtClean="0"/>
              <a:t>Наука только тогда достигает совершенства, когда ей удается пользоваться математикой».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К.Маркс                                                                                                                                          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000099"/>
                </a:solidFill>
              </a:rPr>
              <a:t>    Математика и медицина часто требуют одних и тех же приемов: прежде всего - это наблюдения, анализ, диагностика, неоднократная проверка полученных результатов. </a:t>
            </a:r>
            <a:r>
              <a:rPr lang="ru-RU" sz="2400" b="1" i="1" smtClean="0">
                <a:solidFill>
                  <a:srgbClr val="000099"/>
                </a:solidFill>
              </a:rPr>
              <a:t>Внимание, терпение и</a:t>
            </a:r>
            <a:r>
              <a:rPr lang="ru-RU" sz="2400" i="1" smtClean="0">
                <a:solidFill>
                  <a:srgbClr val="000099"/>
                </a:solidFill>
              </a:rPr>
              <a:t> </a:t>
            </a:r>
            <a:r>
              <a:rPr lang="ru-RU" sz="2400" b="1" i="1" smtClean="0">
                <a:solidFill>
                  <a:srgbClr val="000099"/>
                </a:solidFill>
              </a:rPr>
              <a:t>настойчивость,- вот качества, необходимые врачу и математику.</a:t>
            </a:r>
            <a:r>
              <a:rPr lang="ru-RU" sz="2400" i="1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57338"/>
            <a:ext cx="4038600" cy="4525962"/>
          </a:xfrm>
        </p:spPr>
        <p:txBody>
          <a:bodyPr>
            <a:normAutofit/>
          </a:bodyPr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773238"/>
            <a:ext cx="4067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0" y="0"/>
            <a:ext cx="4500563" cy="126841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Исследовательская</a:t>
            </a:r>
          </a:p>
          <a:p>
            <a:pPr algn="ctr">
              <a:defRPr/>
            </a:pPr>
            <a:r>
              <a:rPr 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часть</a:t>
            </a:r>
          </a:p>
        </p:txBody>
      </p:sp>
      <p:sp>
        <p:nvSpPr>
          <p:cNvPr id="111620" name="Text Box 7"/>
          <p:cNvSpPr txBox="1">
            <a:spLocks noChangeArrowheads="1"/>
          </p:cNvSpPr>
          <p:nvPr/>
        </p:nvSpPr>
        <p:spPr bwMode="auto">
          <a:xfrm>
            <a:off x="571472" y="2000240"/>
            <a:ext cx="82486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0099"/>
                </a:solidFill>
                <a:latin typeface="Tahoma" pitchFamily="34" charset="0"/>
                <a:hlinkClick r:id="" action="ppaction://noaction"/>
              </a:rPr>
              <a:t>Работа№1</a:t>
            </a:r>
            <a:endParaRPr lang="ru-RU" sz="2000" b="1" u="sng" dirty="0">
              <a:solidFill>
                <a:srgbClr val="000099"/>
              </a:solidFill>
              <a:latin typeface="Tahoma" pitchFamily="34" charset="0"/>
            </a:endParaRPr>
          </a:p>
          <a:p>
            <a:r>
              <a:rPr lang="ru-RU" sz="2000" dirty="0">
                <a:solidFill>
                  <a:srgbClr val="000099"/>
                </a:solidFill>
                <a:latin typeface="Tahoma" pitchFamily="34" charset="0"/>
              </a:rPr>
              <a:t> Анатомия 8 класс. «Изучение внешнего строения человека. Изображение головы человека с помощью циркуля и линейки».</a:t>
            </a:r>
          </a:p>
        </p:txBody>
      </p:sp>
      <p:sp>
        <p:nvSpPr>
          <p:cNvPr id="111621" name="Text Box 8"/>
          <p:cNvSpPr txBox="1">
            <a:spLocks noChangeArrowheads="1"/>
          </p:cNvSpPr>
          <p:nvPr/>
        </p:nvSpPr>
        <p:spPr bwMode="auto">
          <a:xfrm>
            <a:off x="928662" y="4076700"/>
            <a:ext cx="6164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0099"/>
                </a:solidFill>
                <a:latin typeface="Tahoma" pitchFamily="34" charset="0"/>
                <a:hlinkClick r:id="rId3" action="ppaction://hlinksldjump"/>
              </a:rPr>
              <a:t>Работа№2</a:t>
            </a:r>
            <a:endParaRPr lang="ru-RU" sz="2000" b="1" u="sng" dirty="0">
              <a:solidFill>
                <a:srgbClr val="000099"/>
              </a:solidFill>
              <a:latin typeface="Tahoma" pitchFamily="34" charset="0"/>
            </a:endParaRPr>
          </a:p>
          <a:p>
            <a:r>
              <a:rPr lang="ru-RU" sz="2000" dirty="0">
                <a:solidFill>
                  <a:srgbClr val="000099"/>
                </a:solidFill>
                <a:latin typeface="Tahoma" pitchFamily="34" charset="0"/>
              </a:rPr>
              <a:t>Анатомия 8 класс. «Выявление плоскостопия».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028" descr="f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0"/>
            <a:ext cx="257175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Text Box 1029"/>
          <p:cNvSpPr txBox="1">
            <a:spLocks noChangeArrowheads="1"/>
          </p:cNvSpPr>
          <p:nvPr/>
        </p:nvSpPr>
        <p:spPr bwMode="auto">
          <a:xfrm>
            <a:off x="3132138" y="1052513"/>
            <a:ext cx="56165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rgbClr val="000099"/>
                </a:solidFill>
                <a:latin typeface="Times New Roman" pitchFamily="18" charset="0"/>
              </a:rPr>
              <a:t>Части человека пропорциональны. </a:t>
            </a:r>
          </a:p>
          <a:p>
            <a:pPr algn="ctr"/>
            <a:r>
              <a:rPr lang="ru-RU" i="1">
                <a:solidFill>
                  <a:srgbClr val="000099"/>
                </a:solidFill>
                <a:latin typeface="Times New Roman" pitchFamily="18" charset="0"/>
              </a:rPr>
              <a:t>У многих людей длина лица равна длине ладони. </a:t>
            </a:r>
          </a:p>
          <a:p>
            <a:pPr algn="ctr"/>
            <a:r>
              <a:rPr lang="ru-RU" i="1">
                <a:solidFill>
                  <a:srgbClr val="000099"/>
                </a:solidFill>
                <a:latin typeface="Times New Roman" pitchFamily="18" charset="0"/>
              </a:rPr>
              <a:t>Знание этих соотношений и позволяет построить изображение головы с помощью циркуля и линейки.</a:t>
            </a:r>
          </a:p>
          <a:p>
            <a:r>
              <a:rPr lang="ru-RU" b="1" i="1" u="sng">
                <a:solidFill>
                  <a:srgbClr val="000099"/>
                </a:solidFill>
                <a:latin typeface="Times New Roman" pitchFamily="18" charset="0"/>
              </a:rPr>
              <a:t>Построение.</a:t>
            </a:r>
          </a:p>
          <a:p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1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</a:rPr>
              <a:t>.Чертим окружность произвольного радиуса.</a:t>
            </a:r>
          </a:p>
          <a:p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2.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</a:rPr>
              <a:t>Проводим вертикальный диаметр</a:t>
            </a:r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,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</a:rPr>
              <a:t> выходящий за пределы окружности</a:t>
            </a:r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,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</a:rPr>
              <a:t> который делим на 3 равные части. Чертим хорды А</a:t>
            </a:r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N 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</a:rPr>
              <a:t>и </a:t>
            </a:r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KL,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</a:rPr>
              <a:t> касательную </a:t>
            </a:r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ST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</a:rPr>
              <a:t> через точки </a:t>
            </a:r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F,O,P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</a:rPr>
              <a:t> перпендикулярно к диаметру.</a:t>
            </a:r>
          </a:p>
          <a:p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3.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</a:rPr>
              <a:t>Из точки касания </a:t>
            </a:r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P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</a:rPr>
              <a:t> проводим вторую пересекающую окружность</a:t>
            </a:r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,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</a:rPr>
              <a:t> радиус которой равен 1/3 диаметра большой окружности .  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64516" name="Text Box 1033"/>
          <p:cNvSpPr txBox="1">
            <a:spLocks noChangeArrowheads="1"/>
          </p:cNvSpPr>
          <p:nvPr/>
        </p:nvSpPr>
        <p:spPr bwMode="auto">
          <a:xfrm>
            <a:off x="285720" y="428625"/>
            <a:ext cx="8143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ahoma" pitchFamily="34" charset="0"/>
              </a:rPr>
              <a:t>Изучение </a:t>
            </a:r>
            <a:r>
              <a:rPr lang="ru-RU" dirty="0">
                <a:solidFill>
                  <a:srgbClr val="C00000"/>
                </a:solidFill>
                <a:latin typeface="Tahoma" pitchFamily="34" charset="0"/>
              </a:rPr>
              <a:t>внешнего строения человека. Изображение головы человека с помощью циркуля и </a:t>
            </a:r>
            <a:r>
              <a:rPr lang="ru-RU" dirty="0" smtClean="0">
                <a:solidFill>
                  <a:srgbClr val="C00000"/>
                </a:solidFill>
                <a:latin typeface="Tahoma" pitchFamily="34" charset="0"/>
              </a:rPr>
              <a:t>линейки.</a:t>
            </a:r>
            <a:endParaRPr lang="ru-RU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4517" name="Text Box 1034"/>
          <p:cNvSpPr txBox="1">
            <a:spLocks noChangeArrowheads="1"/>
          </p:cNvSpPr>
          <p:nvPr/>
        </p:nvSpPr>
        <p:spPr bwMode="auto">
          <a:xfrm>
            <a:off x="323850" y="4868863"/>
            <a:ext cx="84597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4.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</a:rPr>
              <a:t> Проводим горизонтальный диаметр малой окружности </a:t>
            </a:r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ST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</a:rPr>
              <a:t> и параллельно ей хорду </a:t>
            </a:r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CM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</a:rPr>
              <a:t>, делящую радиус </a:t>
            </a:r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PB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</a:rPr>
              <a:t> пополам.</a:t>
            </a:r>
          </a:p>
          <a:p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5.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</a:rPr>
              <a:t> Верхний сегмент большой окружности показывает границу волос, хорда </a:t>
            </a:r>
            <a:r>
              <a:rPr lang="en-US">
                <a:solidFill>
                  <a:srgbClr val="000099"/>
                </a:solidFill>
                <a:latin typeface="Times New Roman" pitchFamily="18" charset="0"/>
              </a:rPr>
              <a:t>KL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</a:rPr>
              <a:t> – глаза, в место касания большой окружности с диаметром малой – ноздри.</a:t>
            </a:r>
          </a:p>
          <a:p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6.</a:t>
            </a:r>
            <a:r>
              <a:rPr lang="ru-RU">
                <a:solidFill>
                  <a:srgbClr val="000099"/>
                </a:solidFill>
                <a:latin typeface="Times New Roman" pitchFamily="18" charset="0"/>
              </a:rPr>
              <a:t>Соединяем слева и справа две окружности касательными. В точках касания будут уши.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5" descr="но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643063"/>
            <a:ext cx="35004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ext Box 7"/>
          <p:cNvSpPr txBox="1">
            <a:spLocks noChangeArrowheads="1"/>
          </p:cNvSpPr>
          <p:nvPr/>
        </p:nvSpPr>
        <p:spPr bwMode="auto">
          <a:xfrm>
            <a:off x="857224" y="428604"/>
            <a:ext cx="5857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dirty="0" smtClean="0">
                <a:solidFill>
                  <a:srgbClr val="C00000"/>
                </a:solidFill>
                <a:latin typeface="Tahoma" pitchFamily="34" charset="0"/>
              </a:rPr>
              <a:t>Выявление плоскостопия</a:t>
            </a:r>
            <a:endParaRPr lang="ru-RU" sz="24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8612" name="Text Box 8"/>
          <p:cNvSpPr txBox="1">
            <a:spLocks noChangeArrowheads="1"/>
          </p:cNvSpPr>
          <p:nvPr/>
        </p:nvSpPr>
        <p:spPr bwMode="auto">
          <a:xfrm>
            <a:off x="250825" y="620713"/>
            <a:ext cx="51847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 u="sng">
              <a:solidFill>
                <a:srgbClr val="000099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ru-RU" sz="2400" b="1" u="sng">
              <a:solidFill>
                <a:srgbClr val="000099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400" b="1" u="sng">
                <a:solidFill>
                  <a:srgbClr val="000099"/>
                </a:solidFill>
                <a:latin typeface="Tahoma" pitchFamily="34" charset="0"/>
              </a:rPr>
              <a:t>Методика выполнения работы.</a:t>
            </a:r>
          </a:p>
        </p:txBody>
      </p:sp>
      <p:sp>
        <p:nvSpPr>
          <p:cNvPr id="68613" name="Text Box 9"/>
          <p:cNvSpPr txBox="1">
            <a:spLocks noChangeArrowheads="1"/>
          </p:cNvSpPr>
          <p:nvPr/>
        </p:nvSpPr>
        <p:spPr bwMode="auto">
          <a:xfrm>
            <a:off x="250825" y="1125538"/>
            <a:ext cx="46783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99"/>
              </a:solidFill>
              <a:latin typeface="Tahoma" pitchFamily="34" charset="0"/>
            </a:endParaRPr>
          </a:p>
          <a:p>
            <a:endParaRPr lang="ru-RU">
              <a:solidFill>
                <a:srgbClr val="000099"/>
              </a:solidFill>
              <a:latin typeface="Tahoma" pitchFamily="34" charset="0"/>
            </a:endParaRPr>
          </a:p>
          <a:p>
            <a:endParaRPr lang="ru-RU">
              <a:solidFill>
                <a:srgbClr val="000099"/>
              </a:solidFill>
              <a:latin typeface="Tahoma" pitchFamily="34" charset="0"/>
            </a:endParaRPr>
          </a:p>
          <a:p>
            <a:endParaRPr lang="ru-RU">
              <a:solidFill>
                <a:srgbClr val="000099"/>
              </a:solidFill>
              <a:latin typeface="Tahoma" pitchFamily="34" charset="0"/>
            </a:endParaRPr>
          </a:p>
          <a:p>
            <a:endParaRPr lang="ru-RU">
              <a:solidFill>
                <a:srgbClr val="000099"/>
              </a:solidFill>
              <a:latin typeface="Tahoma" pitchFamily="34" charset="0"/>
            </a:endParaRPr>
          </a:p>
          <a:p>
            <a:endParaRPr lang="ru-RU">
              <a:solidFill>
                <a:srgbClr val="000099"/>
              </a:solidFill>
              <a:latin typeface="Tahoma" pitchFamily="34" charset="0"/>
            </a:endParaRPr>
          </a:p>
          <a:p>
            <a:r>
              <a:rPr lang="ru-RU">
                <a:solidFill>
                  <a:srgbClr val="000099"/>
                </a:solidFill>
                <a:latin typeface="Tahoma" pitchFamily="34" charset="0"/>
              </a:rPr>
              <a:t>Возьмем лист белой бумаги, встанем на него мокрой ногой, получится след.</a:t>
            </a:r>
          </a:p>
          <a:p>
            <a:r>
              <a:rPr lang="ru-RU">
                <a:solidFill>
                  <a:srgbClr val="000099"/>
                </a:solidFill>
                <a:latin typeface="Tahoma" pitchFamily="34" charset="0"/>
              </a:rPr>
              <a:t>Соединяем самые крайние точки со стороны большого пальца и пятки  (линия </a:t>
            </a:r>
            <a:r>
              <a:rPr lang="en-US">
                <a:solidFill>
                  <a:srgbClr val="000099"/>
                </a:solidFill>
                <a:latin typeface="Tahoma" pitchFamily="34" charset="0"/>
              </a:rPr>
              <a:t>AK</a:t>
            </a:r>
            <a:r>
              <a:rPr lang="ru-RU">
                <a:solidFill>
                  <a:srgbClr val="000099"/>
                </a:solidFill>
                <a:latin typeface="Tahoma" pitchFamily="34" charset="0"/>
              </a:rPr>
              <a:t>). Находим среднюю точку </a:t>
            </a:r>
            <a:r>
              <a:rPr lang="en-US">
                <a:solidFill>
                  <a:srgbClr val="000099"/>
                </a:solidFill>
                <a:latin typeface="Tahoma" pitchFamily="34" charset="0"/>
              </a:rPr>
              <a:t>M.</a:t>
            </a:r>
            <a:endParaRPr lang="ru-RU">
              <a:solidFill>
                <a:srgbClr val="000099"/>
              </a:solidFill>
              <a:latin typeface="Tahoma" pitchFamily="34" charset="0"/>
            </a:endParaRPr>
          </a:p>
          <a:p>
            <a:r>
              <a:rPr lang="ru-RU">
                <a:solidFill>
                  <a:srgbClr val="000099"/>
                </a:solidFill>
                <a:latin typeface="Tahoma" pitchFamily="34" charset="0"/>
              </a:rPr>
              <a:t>Затем проводим перпендикуляры </a:t>
            </a:r>
            <a:r>
              <a:rPr lang="en-US">
                <a:solidFill>
                  <a:srgbClr val="000099"/>
                </a:solidFill>
                <a:latin typeface="Tahoma" pitchFamily="34" charset="0"/>
              </a:rPr>
              <a:t>AB </a:t>
            </a:r>
            <a:r>
              <a:rPr lang="ru-RU">
                <a:solidFill>
                  <a:srgbClr val="000099"/>
                </a:solidFill>
                <a:latin typeface="Tahoma" pitchFamily="34" charset="0"/>
              </a:rPr>
              <a:t>и </a:t>
            </a:r>
            <a:r>
              <a:rPr lang="en-US">
                <a:solidFill>
                  <a:srgbClr val="000099"/>
                </a:solidFill>
                <a:latin typeface="Tahoma" pitchFamily="34" charset="0"/>
              </a:rPr>
              <a:t>MD</a:t>
            </a:r>
            <a:r>
              <a:rPr lang="ru-RU">
                <a:solidFill>
                  <a:srgbClr val="000099"/>
                </a:solidFill>
                <a:latin typeface="Tahoma" pitchFamily="34" charset="0"/>
              </a:rPr>
              <a:t> от точек </a:t>
            </a:r>
            <a:r>
              <a:rPr lang="en-US">
                <a:solidFill>
                  <a:srgbClr val="000099"/>
                </a:solidFill>
                <a:latin typeface="Tahoma" pitchFamily="34" charset="0"/>
              </a:rPr>
              <a:t>A </a:t>
            </a:r>
            <a:r>
              <a:rPr lang="ru-RU">
                <a:solidFill>
                  <a:srgbClr val="000099"/>
                </a:solidFill>
                <a:latin typeface="Tahoma" pitchFamily="34" charset="0"/>
              </a:rPr>
              <a:t>и </a:t>
            </a:r>
            <a:r>
              <a:rPr lang="en-US">
                <a:solidFill>
                  <a:srgbClr val="000099"/>
                </a:solidFill>
                <a:latin typeface="Tahoma" pitchFamily="34" charset="0"/>
              </a:rPr>
              <a:t>M.</a:t>
            </a:r>
            <a:r>
              <a:rPr lang="ru-RU">
                <a:solidFill>
                  <a:srgbClr val="000099"/>
                </a:solidFill>
                <a:latin typeface="Tahoma" pitchFamily="34" charset="0"/>
              </a:rPr>
              <a:t> Находим точку пересечения </a:t>
            </a:r>
            <a:r>
              <a:rPr lang="en-US">
                <a:solidFill>
                  <a:srgbClr val="000099"/>
                </a:solidFill>
                <a:latin typeface="Tahoma" pitchFamily="34" charset="0"/>
              </a:rPr>
              <a:t>MD</a:t>
            </a:r>
            <a:r>
              <a:rPr lang="ru-RU">
                <a:solidFill>
                  <a:srgbClr val="000099"/>
                </a:solidFill>
                <a:latin typeface="Tahoma" pitchFamily="34" charset="0"/>
              </a:rPr>
              <a:t> со следом, обозначим её буквой </a:t>
            </a:r>
            <a:r>
              <a:rPr lang="en-US">
                <a:solidFill>
                  <a:srgbClr val="000099"/>
                </a:solidFill>
                <a:latin typeface="Tahoma" pitchFamily="34" charset="0"/>
              </a:rPr>
              <a:t>C.</a:t>
            </a:r>
            <a:r>
              <a:rPr lang="ru-RU">
                <a:solidFill>
                  <a:srgbClr val="000099"/>
                </a:solidFill>
                <a:latin typeface="Tahoma" pitchFamily="34" charset="0"/>
              </a:rPr>
              <a:t> Делим </a:t>
            </a:r>
            <a:r>
              <a:rPr lang="en-US">
                <a:solidFill>
                  <a:srgbClr val="000099"/>
                </a:solidFill>
                <a:latin typeface="Tahoma" pitchFamily="34" charset="0"/>
              </a:rPr>
              <a:t>CD</a:t>
            </a:r>
            <a:r>
              <a:rPr lang="ru-RU">
                <a:solidFill>
                  <a:srgbClr val="000099"/>
                </a:solidFill>
                <a:latin typeface="Tahoma" pitchFamily="34" charset="0"/>
              </a:rPr>
              <a:t> на </a:t>
            </a:r>
            <a:r>
              <a:rPr lang="en-US">
                <a:solidFill>
                  <a:srgbClr val="000099"/>
                </a:solidFill>
                <a:latin typeface="Tahoma" pitchFamily="34" charset="0"/>
              </a:rPr>
              <a:t>AB</a:t>
            </a:r>
            <a:r>
              <a:rPr lang="ru-RU">
                <a:solidFill>
                  <a:srgbClr val="000099"/>
                </a:solidFill>
                <a:latin typeface="Tahoma" pitchFamily="34" charset="0"/>
              </a:rPr>
              <a:t>. </a:t>
            </a:r>
          </a:p>
          <a:p>
            <a:r>
              <a:rPr lang="ru-RU">
                <a:solidFill>
                  <a:srgbClr val="000099"/>
                </a:solidFill>
                <a:latin typeface="Tahoma" pitchFamily="34" charset="0"/>
              </a:rPr>
              <a:t>Если получится число большее </a:t>
            </a:r>
            <a:r>
              <a:rPr lang="en-US">
                <a:solidFill>
                  <a:srgbClr val="000099"/>
                </a:solidFill>
                <a:latin typeface="Tahoma" pitchFamily="34" charset="0"/>
              </a:rPr>
              <a:t>0,33</a:t>
            </a:r>
            <a:r>
              <a:rPr lang="ru-RU">
                <a:solidFill>
                  <a:srgbClr val="000099"/>
                </a:solidFill>
                <a:latin typeface="Tahoma" pitchFamily="34" charset="0"/>
              </a:rPr>
              <a:t>, то имеет место плоскостопие, если меньше, то все в порядке.</a:t>
            </a:r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2976" y="571480"/>
            <a:ext cx="7086624" cy="3214709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100" kern="1200" dirty="0" smtClean="0">
                <a:ln w="6350">
                  <a:noFill/>
                </a:ln>
                <a:solidFill>
                  <a:srgbClr val="000099"/>
                </a:solidFill>
              </a:rPr>
              <a:t>Математика и медицина тесно связаны друг с другом и без математики невозможно представить современную медицину.</a:t>
            </a:r>
            <a:endParaRPr lang="ru-RU" sz="4100" kern="1200" dirty="0">
              <a:ln w="6350">
                <a:noFill/>
              </a:ln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028" descr="img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75"/>
            <a:ext cx="42910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1030"/>
          <p:cNvSpPr txBox="1">
            <a:spLocks noChangeArrowheads="1"/>
          </p:cNvSpPr>
          <p:nvPr/>
        </p:nvSpPr>
        <p:spPr bwMode="auto">
          <a:xfrm>
            <a:off x="-142875" y="571500"/>
            <a:ext cx="642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  <a:latin typeface="Tahoma" pitchFamily="34" charset="0"/>
              </a:rPr>
              <a:t>Биология. Зоология. Анатомия</a:t>
            </a:r>
            <a:r>
              <a:rPr lang="ru-RU" sz="2800" b="1" dirty="0">
                <a:solidFill>
                  <a:schemeClr val="bg1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78852" name="Text Box 1031"/>
          <p:cNvSpPr txBox="1">
            <a:spLocks noChangeArrowheads="1"/>
          </p:cNvSpPr>
          <p:nvPr/>
        </p:nvSpPr>
        <p:spPr bwMode="auto">
          <a:xfrm>
            <a:off x="4643438" y="1500188"/>
            <a:ext cx="417671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СИММЕТРИЯ У РАСТЕНИЙ</a:t>
            </a:r>
          </a:p>
          <a:p>
            <a:pPr algn="just"/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Характерная для растений симметрия конуса хорошо видна на примере любого дерева, появляется вертикальная поворотная ось и вертикальная плоскость симметрии.</a:t>
            </a:r>
          </a:p>
          <a:p>
            <a:pPr algn="just"/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У цветковых растений в большинстве проявляется радиальная и билатеральная симметрия.</a:t>
            </a:r>
            <a:endParaRPr lang="ru-RU" sz="2400" b="1" i="1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4" descr="img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28604"/>
            <a:ext cx="2011347" cy="222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Text Box 5"/>
          <p:cNvSpPr txBox="1">
            <a:spLocks noChangeArrowheads="1"/>
          </p:cNvSpPr>
          <p:nvPr/>
        </p:nvSpPr>
        <p:spPr bwMode="auto">
          <a:xfrm>
            <a:off x="250825" y="1214438"/>
            <a:ext cx="4032250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  <a:latin typeface="Tahoma" pitchFamily="34" charset="0"/>
              </a:rPr>
              <a:t>СИММЕТРИЯ У ЖИВОТНЫХ</a:t>
            </a:r>
          </a:p>
          <a:p>
            <a:pPr algn="just">
              <a:spcBef>
                <a:spcPct val="50000"/>
              </a:spcBef>
            </a:pPr>
            <a:r>
              <a:rPr lang="ru-RU" sz="2400" i="1">
                <a:solidFill>
                  <a:srgbClr val="000099"/>
                </a:solidFill>
                <a:latin typeface="Tahoma" pitchFamily="34" charset="0"/>
              </a:rPr>
              <a:t>Под симметрией у животных понимают соответствие в размерах, форме и очертаниях, а также относительное расположение частей тела, сферическая симметрия , радиальная  симметрия, билатеральная симметрия</a:t>
            </a:r>
            <a:r>
              <a:rPr lang="ru-RU" i="1">
                <a:solidFill>
                  <a:srgbClr val="000099"/>
                </a:solidFill>
                <a:latin typeface="Tahoma" pitchFamily="34" charset="0"/>
              </a:rPr>
              <a:t>.</a:t>
            </a:r>
          </a:p>
        </p:txBody>
      </p:sp>
      <p:pic>
        <p:nvPicPr>
          <p:cNvPr id="4" name="Picture 8" descr="http://mathematics-tests.com/images/stories/matematika/detski-sad/Zanimatelnaya-matematika-detski-sad-1-2.jpg"/>
          <p:cNvPicPr>
            <a:picLocks noChangeAspect="1" noChangeArrowheads="1"/>
          </p:cNvPicPr>
          <p:nvPr/>
        </p:nvPicPr>
        <p:blipFill>
          <a:blip r:embed="rId4"/>
          <a:srcRect r="49375"/>
          <a:stretch>
            <a:fillRect/>
          </a:stretch>
        </p:blipFill>
        <p:spPr bwMode="auto">
          <a:xfrm>
            <a:off x="5463825" y="3304423"/>
            <a:ext cx="2377559" cy="25830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4" descr="img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0"/>
            <a:ext cx="35004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5400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  <a:latin typeface="Tahoma" pitchFamily="34" charset="0"/>
              </a:rPr>
              <a:t>СИММЕТРИЯ У ЧЕЛОВЕКА</a:t>
            </a:r>
          </a:p>
        </p:txBody>
      </p:sp>
      <p:sp>
        <p:nvSpPr>
          <p:cNvPr id="82947" name="Text Box 6"/>
          <p:cNvSpPr txBox="1">
            <a:spLocks noChangeArrowheads="1"/>
          </p:cNvSpPr>
          <p:nvPr/>
        </p:nvSpPr>
        <p:spPr bwMode="auto">
          <a:xfrm>
            <a:off x="755650" y="1196975"/>
            <a:ext cx="4826000" cy="43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3200" i="1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3200" i="1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3200" i="1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3200" i="1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200" i="1" dirty="0">
                <a:solidFill>
                  <a:srgbClr val="000099"/>
                </a:solidFill>
                <a:latin typeface="Times New Roman" pitchFamily="18" charset="0"/>
              </a:rPr>
              <a:t>Тело человека построено по принципу двусторонней симметрии. </a:t>
            </a:r>
          </a:p>
          <a:p>
            <a:pPr>
              <a:spcBef>
                <a:spcPct val="50000"/>
              </a:spcBef>
            </a:pPr>
            <a:endParaRPr lang="ru-RU" sz="3200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5750"/>
            <a:ext cx="8643938" cy="60213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ru-RU" sz="2800" u="sng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sz="28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Цель: </a:t>
            </a:r>
          </a:p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sz="2800" i="1" dirty="0" smtClean="0">
                <a:solidFill>
                  <a:srgbClr val="000099"/>
                </a:solidFill>
              </a:rPr>
              <a:t>выяснить</a:t>
            </a:r>
            <a:r>
              <a:rPr lang="en-US" sz="2800" i="1" dirty="0" smtClean="0">
                <a:solidFill>
                  <a:srgbClr val="000099"/>
                </a:solidFill>
              </a:rPr>
              <a:t>,</a:t>
            </a:r>
            <a:r>
              <a:rPr lang="ru-RU" sz="2800" i="1" dirty="0" smtClean="0">
                <a:solidFill>
                  <a:srgbClr val="000099"/>
                </a:solidFill>
              </a:rPr>
              <a:t> возможна ли интеграция математических понятий в курс «</a:t>
            </a:r>
            <a:r>
              <a:rPr lang="ru-RU" sz="2800" b="1" i="1" dirty="0" smtClean="0">
                <a:solidFill>
                  <a:srgbClr val="000099"/>
                </a:solidFill>
              </a:rPr>
              <a:t>Биология</a:t>
            </a:r>
            <a:r>
              <a:rPr lang="ru-RU" sz="2800" i="1" dirty="0" smtClean="0">
                <a:solidFill>
                  <a:srgbClr val="000099"/>
                </a:solidFill>
              </a:rPr>
              <a:t>» </a:t>
            </a:r>
            <a:r>
              <a:rPr lang="ru-RU" sz="2800" b="1" i="1" dirty="0" smtClean="0">
                <a:solidFill>
                  <a:srgbClr val="000099"/>
                </a:solidFill>
              </a:rPr>
              <a:t>и «Математика» </a:t>
            </a:r>
            <a:r>
              <a:rPr lang="ru-RU" sz="2800" i="1" dirty="0" smtClean="0">
                <a:solidFill>
                  <a:srgbClr val="000099"/>
                </a:solidFill>
              </a:rPr>
              <a:t>средней школы</a:t>
            </a:r>
          </a:p>
        </p:txBody>
      </p:sp>
      <p:pic>
        <p:nvPicPr>
          <p:cNvPr id="32770" name="Picture 2" descr="Картинки по запросу математика царица наук-карт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571744"/>
            <a:ext cx="4143404" cy="353878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0" y="0"/>
            <a:ext cx="3563938" cy="148431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Результаты</a:t>
            </a:r>
          </a:p>
          <a:p>
            <a:pPr algn="ctr">
              <a:defRPr/>
            </a:pPr>
            <a:r>
              <a:rPr lang="ru-RU" sz="3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 работы</a:t>
            </a:r>
          </a:p>
        </p:txBody>
      </p:sp>
      <p:sp>
        <p:nvSpPr>
          <p:cNvPr id="87042" name="Text Box 7"/>
          <p:cNvSpPr txBox="1">
            <a:spLocks noChangeArrowheads="1"/>
          </p:cNvSpPr>
          <p:nvPr/>
        </p:nvSpPr>
        <p:spPr bwMode="auto">
          <a:xfrm>
            <a:off x="1331913" y="1773238"/>
            <a:ext cx="69850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</a:rPr>
              <a:t>Изучение и анализ предложенного материала наглядно показывает правомерность  включения      математики и биологии в блок предметов  естественнонаучного цикла.</a:t>
            </a:r>
            <a:endParaRPr lang="ru-RU" sz="28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929718" cy="92867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/>
              <a:t>Нужна ли математика в сферах</a:t>
            </a:r>
            <a:br>
              <a:rPr lang="ru-RU" sz="2800" dirty="0" smtClean="0"/>
            </a:br>
            <a:r>
              <a:rPr lang="ru-RU" sz="2800" dirty="0" smtClean="0"/>
              <a:t> "Биология" и "Медицина"?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type="chart" sz="half" idx="1"/>
          </p:nvPr>
        </p:nvGraphicFramePr>
        <p:xfrm>
          <a:off x="626650" y="1357298"/>
          <a:ext cx="7874440" cy="5143536"/>
        </p:xfrm>
        <a:graphic>
          <a:graphicData uri="http://schemas.openxmlformats.org/presentationml/2006/ole">
            <p:oleObj spid="_x0000_s1026" name="Диаграмма" r:id="rId3" imgW="4541485" imgH="5052077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Список используемой литературы</a:t>
            </a:r>
            <a:r>
              <a:rPr lang="en-US" sz="2800" smtClean="0"/>
              <a:t>:</a:t>
            </a:r>
            <a:endParaRPr lang="ru-RU" sz="2800" smtClean="0"/>
          </a:p>
        </p:txBody>
      </p:sp>
      <p:sp>
        <p:nvSpPr>
          <p:cNvPr id="9318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1700213"/>
            <a:ext cx="4506913" cy="4330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000099"/>
                </a:solidFill>
              </a:rPr>
              <a:t>Интернет ресурсы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  <a:endParaRPr lang="ru-RU" b="1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ru-RU" dirty="0" err="1" smtClean="0">
                <a:hlinkClick r:id="rId2"/>
              </a:rPr>
              <a:t>otherreferats.allbest.ru</a:t>
            </a:r>
            <a:r>
              <a:rPr lang="ru-RU" dirty="0" smtClean="0"/>
              <a:t> </a:t>
            </a:r>
          </a:p>
          <a:p>
            <a:pPr eaLnBrk="1" hangingPunct="1"/>
            <a:r>
              <a:rPr lang="ru-RU" dirty="0" err="1" smtClean="0">
                <a:hlinkClick r:id="rId3"/>
              </a:rPr>
              <a:t>vechnayamolodost.ru</a:t>
            </a:r>
            <a:r>
              <a:rPr lang="ru-RU" dirty="0" smtClean="0"/>
              <a:t> </a:t>
            </a:r>
          </a:p>
          <a:p>
            <a:pPr eaLnBrk="1" hangingPunct="1"/>
            <a:r>
              <a:rPr lang="ru-RU" dirty="0" err="1" smtClean="0">
                <a:hlinkClick r:id="rId4"/>
              </a:rPr>
              <a:t>dic.academic.ru</a:t>
            </a:r>
            <a:r>
              <a:rPr lang="ru-RU" dirty="0" smtClean="0"/>
              <a:t> </a:t>
            </a:r>
          </a:p>
          <a:p>
            <a:pPr eaLnBrk="1" hangingPunct="1"/>
            <a:r>
              <a:rPr lang="ru-RU" dirty="0" err="1" smtClean="0">
                <a:hlinkClick r:id="rId5"/>
              </a:rPr>
              <a:t>download-book.ru</a:t>
            </a:r>
            <a:r>
              <a:rPr lang="ru-RU" dirty="0" smtClean="0"/>
              <a:t> </a:t>
            </a:r>
          </a:p>
          <a:p>
            <a:pPr eaLnBrk="1" hangingPunct="1"/>
            <a:r>
              <a:rPr lang="ru-RU" dirty="0" err="1" smtClean="0">
                <a:hlinkClick r:id="rId6"/>
              </a:rPr>
              <a:t>ru.wikipedia.org</a:t>
            </a:r>
            <a:r>
              <a:rPr lang="ru-RU" dirty="0" smtClean="0"/>
              <a:t> </a:t>
            </a:r>
          </a:p>
          <a:p>
            <a:pPr eaLnBrk="1" hangingPunct="1"/>
            <a:r>
              <a:rPr lang="ru-RU" dirty="0" err="1" smtClean="0">
                <a:solidFill>
                  <a:srgbClr val="000099"/>
                </a:solidFill>
              </a:rPr>
              <a:t>www.about-health-care.com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93187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27538" y="-142875"/>
            <a:ext cx="4470400" cy="6786563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>
              <a:buFontTx/>
              <a:buNone/>
            </a:pPr>
            <a:r>
              <a:rPr lang="ru-RU" sz="2000" dirty="0" smtClean="0"/>
              <a:t>  </a:t>
            </a:r>
            <a:r>
              <a:rPr lang="ru-RU" b="1" dirty="0" smtClean="0">
                <a:solidFill>
                  <a:srgbClr val="000099"/>
                </a:solidFill>
              </a:rPr>
              <a:t>Научная литература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  <a:endParaRPr lang="ru-RU" b="1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ru-RU" sz="2000" dirty="0" smtClean="0">
                <a:solidFill>
                  <a:srgbClr val="000099"/>
                </a:solidFill>
              </a:rPr>
              <a:t>Славянская здрава </a:t>
            </a:r>
          </a:p>
          <a:p>
            <a:pPr eaLnBrk="1" hangingPunct="1"/>
            <a:r>
              <a:rPr lang="ru-RU" sz="2000" dirty="0" smtClean="0">
                <a:solidFill>
                  <a:srgbClr val="000099"/>
                </a:solidFill>
              </a:rPr>
              <a:t>Атлас </a:t>
            </a:r>
            <a:r>
              <a:rPr lang="ru-RU" sz="2000" dirty="0" smtClean="0">
                <a:solidFill>
                  <a:srgbClr val="000099"/>
                </a:solidFill>
                <a:hlinkClick r:id="rId7"/>
              </a:rPr>
              <a:t>«Анатомия человека</a:t>
            </a:r>
            <a:r>
              <a:rPr lang="ru-RU" sz="2000" dirty="0" smtClean="0">
                <a:solidFill>
                  <a:srgbClr val="000099"/>
                </a:solidFill>
              </a:rPr>
              <a:t>»</a:t>
            </a:r>
            <a:endParaRPr lang="ru-RU" sz="2000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ru-RU" sz="2000" dirty="0" smtClean="0">
                <a:solidFill>
                  <a:srgbClr val="000099"/>
                </a:solidFill>
              </a:rPr>
              <a:t>Атлас </a:t>
            </a:r>
            <a:r>
              <a:rPr lang="ru-RU" sz="2000" dirty="0" smtClean="0">
                <a:solidFill>
                  <a:srgbClr val="000099"/>
                </a:solidFill>
                <a:hlinkClick r:id="rId8"/>
              </a:rPr>
              <a:t>«Анатомии </a:t>
            </a:r>
            <a:r>
              <a:rPr lang="ru-RU" sz="2000" dirty="0" smtClean="0">
                <a:solidFill>
                  <a:srgbClr val="000099"/>
                </a:solidFill>
                <a:hlinkClick r:id="rId8"/>
              </a:rPr>
              <a:t>Человека. </a:t>
            </a:r>
            <a:r>
              <a:rPr lang="ru-RU" sz="2000" dirty="0" smtClean="0">
                <a:solidFill>
                  <a:srgbClr val="000099"/>
                </a:solidFill>
                <a:hlinkClick r:id="rId8"/>
              </a:rPr>
              <a:t>Синельников</a:t>
            </a:r>
            <a:r>
              <a:rPr lang="ru-RU" sz="2000" dirty="0" smtClean="0">
                <a:solidFill>
                  <a:srgbClr val="000099"/>
                </a:solidFill>
              </a:rPr>
              <a:t>»</a:t>
            </a:r>
            <a:endParaRPr lang="ru-RU" sz="2000" dirty="0" smtClean="0">
              <a:solidFill>
                <a:srgbClr val="000099"/>
              </a:solidFill>
            </a:endParaRPr>
          </a:p>
          <a:p>
            <a:pPr eaLnBrk="1" hangingPunct="1"/>
            <a:r>
              <a:rPr lang="ru-RU" sz="2000" dirty="0" smtClean="0">
                <a:solidFill>
                  <a:srgbClr val="000099"/>
                </a:solidFill>
                <a:hlinkClick r:id="rId9"/>
              </a:rPr>
              <a:t>"Кирилла и </a:t>
            </a:r>
            <a:r>
              <a:rPr lang="ru-RU" sz="2000" dirty="0" err="1" smtClean="0">
                <a:solidFill>
                  <a:srgbClr val="000099"/>
                </a:solidFill>
                <a:hlinkClick r:id="rId9"/>
              </a:rPr>
              <a:t>Мефодия</a:t>
            </a:r>
            <a:r>
              <a:rPr lang="ru-RU" sz="2000" dirty="0" smtClean="0">
                <a:solidFill>
                  <a:srgbClr val="000099"/>
                </a:solidFill>
                <a:hlinkClick r:id="rId9"/>
              </a:rPr>
              <a:t>"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071546"/>
            <a:ext cx="8435975" cy="5453079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8800" i="1" dirty="0" smtClean="0"/>
              <a:t> </a:t>
            </a:r>
            <a:r>
              <a:rPr lang="ru-RU" sz="3600" i="1" dirty="0" smtClean="0">
                <a:solidFill>
                  <a:srgbClr val="7030A0"/>
                </a:solidFill>
              </a:rPr>
              <a:t>Работу выполнила и представила вашему вниманию</a:t>
            </a:r>
          </a:p>
          <a:p>
            <a:pPr algn="ctr">
              <a:buFontTx/>
              <a:buNone/>
            </a:pPr>
            <a:r>
              <a:rPr lang="ru-RU" sz="3600" i="1" dirty="0" smtClean="0">
                <a:solidFill>
                  <a:srgbClr val="7030A0"/>
                </a:solidFill>
              </a:rPr>
              <a:t> ученица </a:t>
            </a:r>
            <a:r>
              <a:rPr lang="ru-RU" sz="3600" i="1" dirty="0" smtClean="0">
                <a:solidFill>
                  <a:srgbClr val="7030A0"/>
                </a:solidFill>
              </a:rPr>
              <a:t>9 </a:t>
            </a:r>
            <a:r>
              <a:rPr lang="ru-RU" sz="3600" i="1" dirty="0" smtClean="0">
                <a:solidFill>
                  <a:srgbClr val="7030A0"/>
                </a:solidFill>
              </a:rPr>
              <a:t>класса </a:t>
            </a:r>
          </a:p>
          <a:p>
            <a:pPr algn="ctr">
              <a:buFontTx/>
              <a:buNone/>
            </a:pPr>
            <a:r>
              <a:rPr lang="ru-RU" sz="5400" i="1" dirty="0" err="1" smtClean="0">
                <a:solidFill>
                  <a:srgbClr val="C00000"/>
                </a:solidFill>
              </a:rPr>
              <a:t>Хашпакова</a:t>
            </a:r>
            <a:r>
              <a:rPr lang="ru-RU" sz="5400" i="1" dirty="0" smtClean="0">
                <a:solidFill>
                  <a:srgbClr val="C00000"/>
                </a:solidFill>
              </a:rPr>
              <a:t> </a:t>
            </a:r>
            <a:r>
              <a:rPr lang="ru-RU" sz="5400" i="1" dirty="0" err="1" smtClean="0">
                <a:solidFill>
                  <a:srgbClr val="C00000"/>
                </a:solidFill>
              </a:rPr>
              <a:t>Бэлла</a:t>
            </a:r>
            <a:r>
              <a:rPr lang="ru-RU" sz="5400" b="1" i="1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Руководители: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Кятова</a:t>
            </a:r>
            <a:r>
              <a:rPr lang="ru-RU" sz="2400" b="1" i="1" dirty="0" smtClean="0">
                <a:solidFill>
                  <a:srgbClr val="002060"/>
                </a:solidFill>
              </a:rPr>
              <a:t> З.М. –учитель </a:t>
            </a:r>
            <a:r>
              <a:rPr lang="ru-RU" sz="2400" b="1" i="1" dirty="0" smtClean="0">
                <a:solidFill>
                  <a:srgbClr val="002060"/>
                </a:solidFill>
              </a:rPr>
              <a:t>математики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лицея а. Хабез</a:t>
            </a:r>
            <a:endParaRPr lang="ru-RU" sz="2400" b="1" i="1" dirty="0" smtClean="0">
              <a:solidFill>
                <a:srgbClr val="002060"/>
              </a:solidFill>
            </a:endParaRPr>
          </a:p>
        </p:txBody>
      </p:sp>
      <p:pic>
        <p:nvPicPr>
          <p:cNvPr id="50180" name="Picture 4" descr="http://i.5sfer.com/post/ysi0zu.jpg"/>
          <p:cNvPicPr>
            <a:picLocks noChangeAspect="1" noChangeArrowheads="1"/>
          </p:cNvPicPr>
          <p:nvPr/>
        </p:nvPicPr>
        <p:blipFill>
          <a:blip r:embed="rId2"/>
          <a:srcRect t="40001" b="6666"/>
          <a:stretch>
            <a:fillRect/>
          </a:stretch>
        </p:blipFill>
        <p:spPr bwMode="auto">
          <a:xfrm>
            <a:off x="285720" y="214290"/>
            <a:ext cx="864399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Спасибо!!!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285720" y="642919"/>
            <a:ext cx="8143931" cy="38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2000" b="1" dirty="0">
              <a:solidFill>
                <a:srgbClr val="000099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2000" b="1" dirty="0">
              <a:solidFill>
                <a:srgbClr val="000099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2000" b="1" dirty="0">
              <a:solidFill>
                <a:srgbClr val="000099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2000" b="1" dirty="0">
              <a:solidFill>
                <a:srgbClr val="000099"/>
              </a:solidFill>
              <a:latin typeface="Tahoma" pitchFamily="34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3600" i="1" dirty="0" smtClean="0">
                <a:solidFill>
                  <a:srgbClr val="000099"/>
                </a:solidFill>
                <a:latin typeface="Tahoma" pitchFamily="34" charset="0"/>
              </a:rPr>
              <a:t>«УЧЕНИЕ БЕЗ РАЗМЫШЛЕНИЯ БЕСПОЛЕЗНО»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1600" i="1" dirty="0" smtClean="0">
                <a:solidFill>
                  <a:srgbClr val="0070C0"/>
                </a:solidFill>
                <a:latin typeface="Tahoma" pitchFamily="34" charset="0"/>
              </a:rPr>
              <a:t>(</a:t>
            </a:r>
            <a:r>
              <a:rPr lang="ru-RU" sz="1600" i="1" dirty="0">
                <a:solidFill>
                  <a:srgbClr val="0070C0"/>
                </a:solidFill>
                <a:latin typeface="Tahoma" pitchFamily="34" charset="0"/>
              </a:rPr>
              <a:t>ДРЕВНИЙ КИТАЙ, 6 ВЕК ДО Н.Э.)</a:t>
            </a:r>
          </a:p>
          <a:p>
            <a:pPr>
              <a:spcBef>
                <a:spcPct val="50000"/>
              </a:spcBef>
            </a:pPr>
            <a:endParaRPr lang="ru-RU" sz="2000" b="1" dirty="0">
              <a:latin typeface="Tahoma" pitchFamily="34" charset="0"/>
            </a:endParaRPr>
          </a:p>
        </p:txBody>
      </p:sp>
      <p:pic>
        <p:nvPicPr>
          <p:cNvPr id="30722" name="Picture 2" descr="http://movp.ucoz.net/t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876"/>
            <a:ext cx="2357454" cy="24902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642910" y="714356"/>
            <a:ext cx="7786715" cy="38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006600"/>
              </a:buClr>
              <a:buFont typeface="Wingdings" pitchFamily="2" charset="2"/>
              <a:buNone/>
            </a:pPr>
            <a:r>
              <a:rPr lang="ru-RU" sz="2800" i="1" dirty="0">
                <a:solidFill>
                  <a:srgbClr val="000099"/>
                </a:solidFill>
              </a:rPr>
              <a:t>Большинство школьников и их родители  считают  , что  биология как наука относится к  предметам гуманитарного цикла.</a:t>
            </a:r>
          </a:p>
          <a:p>
            <a:pPr algn="ctr">
              <a:lnSpc>
                <a:spcPct val="80000"/>
              </a:lnSpc>
            </a:pPr>
            <a:r>
              <a:rPr lang="ru-RU" sz="2800" i="1" dirty="0" smtClean="0">
                <a:solidFill>
                  <a:srgbClr val="000099"/>
                </a:solidFill>
              </a:rPr>
              <a:t>Общепризнанна </a:t>
            </a:r>
            <a:r>
              <a:rPr lang="ru-RU" sz="2800" i="1" dirty="0">
                <a:solidFill>
                  <a:srgbClr val="000099"/>
                </a:solidFill>
              </a:rPr>
              <a:t>точка зрения , по которой математика относится к точным наукам</a:t>
            </a:r>
            <a:r>
              <a:rPr lang="ru-RU" sz="2800" i="1" dirty="0" smtClean="0">
                <a:solidFill>
                  <a:srgbClr val="000099"/>
                </a:solidFill>
              </a:rPr>
              <a:t>.</a:t>
            </a:r>
          </a:p>
          <a:p>
            <a:pPr algn="ctr">
              <a:lnSpc>
                <a:spcPct val="80000"/>
              </a:lnSpc>
            </a:pPr>
            <a:r>
              <a:rPr lang="ru-RU" sz="2800" i="1" u="sng" dirty="0" smtClean="0">
                <a:solidFill>
                  <a:srgbClr val="000099"/>
                </a:solidFill>
              </a:rPr>
              <a:t>Мы поставили цель: </a:t>
            </a:r>
            <a:r>
              <a:rPr lang="ru-RU" sz="2800" i="1" dirty="0" smtClean="0">
                <a:solidFill>
                  <a:srgbClr val="000099"/>
                </a:solidFill>
              </a:rPr>
              <a:t>выяснить, возможно ли существование биологии как науки без математики, сможет ли медицина быть полезной без математических измерений?</a:t>
            </a:r>
            <a:endParaRPr lang="ru-RU" sz="2800" i="1" dirty="0">
              <a:solidFill>
                <a:srgbClr val="000099"/>
              </a:solidFill>
            </a:endParaRPr>
          </a:p>
        </p:txBody>
      </p:sp>
      <p:pic>
        <p:nvPicPr>
          <p:cNvPr id="24578" name="Picture 2" descr="http://im3-tub-ru.yandex.net/i?id=452089475-2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4714875"/>
            <a:ext cx="2143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im8-tub-ru.yandex.net/i?id=109284075-1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4786313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9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565132"/>
          </a:xfrm>
        </p:spPr>
        <p:txBody>
          <a:bodyPr/>
          <a:lstStyle/>
          <a:p>
            <a:pPr algn="ctr" eaLnBrk="1" hangingPunct="1"/>
            <a:r>
              <a:rPr lang="ru-RU" sz="2400" dirty="0" smtClean="0"/>
              <a:t>Математика  в жизни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500034" y="1214422"/>
            <a:ext cx="7729566" cy="4805378"/>
          </a:xfrm>
        </p:spPr>
        <p:txBody>
          <a:bodyPr/>
          <a:lstStyle/>
          <a:p>
            <a:pPr algn="ctr" eaLnBrk="1" hangingPunct="1"/>
            <a:endParaRPr lang="ru-RU" sz="1600" smtClean="0"/>
          </a:p>
          <a:p>
            <a:pPr algn="ctr" eaLnBrk="1" hangingPunct="1"/>
            <a:endParaRPr lang="ru-RU" sz="1600" smtClean="0"/>
          </a:p>
        </p:txBody>
      </p:sp>
      <p:sp>
        <p:nvSpPr>
          <p:cNvPr id="6148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285720" y="2071678"/>
            <a:ext cx="8501122" cy="396082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    «Значение математики сейчас непрерывно возрастает. </a:t>
            </a:r>
          </a:p>
          <a:p>
            <a:pPr algn="ctr" eaLnBrk="1" hangingPunct="1">
              <a:buFontTx/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В математике рождаются новые идеи и методы. Всё это расширяет сферу её приложения. Сейчас уже нельзя назвать такой области деятельности людей, где математика не играла бы существенной роли. Она стала незаменимым орудием во всех науках о природе, в технике, в обществоведении. Даже юристы и историки берут на своё вооружение математические методы.» </a:t>
            </a:r>
            <a:br>
              <a:rPr lang="ru-RU" sz="2400" dirty="0" smtClean="0">
                <a:solidFill>
                  <a:srgbClr val="000099"/>
                </a:solidFill>
              </a:rPr>
            </a:br>
            <a:endParaRPr lang="ru-RU" sz="2400" dirty="0" smtClean="0">
              <a:solidFill>
                <a:srgbClr val="000099"/>
              </a:solidFill>
            </a:endParaRPr>
          </a:p>
          <a:p>
            <a:pPr algn="r" eaLnBrk="1" hangingPunct="1">
              <a:buFontTx/>
              <a:buNone/>
            </a:pPr>
            <a:r>
              <a:rPr lang="ru-RU" sz="2400" i="1" dirty="0" smtClean="0">
                <a:solidFill>
                  <a:srgbClr val="000099"/>
                </a:solidFill>
              </a:rPr>
              <a:t>А.Д. Александров </a:t>
            </a:r>
            <a:endParaRPr lang="ru-RU" sz="24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6215063" cy="1169987"/>
          </a:xfrm>
        </p:spPr>
        <p:txBody>
          <a:bodyPr/>
          <a:lstStyle/>
          <a:p>
            <a:pPr algn="ctr" eaLnBrk="1" hangingPunct="1"/>
            <a:r>
              <a:rPr lang="ru-RU" sz="2400" i="1" smtClean="0">
                <a:solidFill>
                  <a:schemeClr val="bg1"/>
                </a:solidFill>
              </a:rPr>
              <a:t>Есть хоть одна профессия, где не нужна математика?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0" y="714375"/>
            <a:ext cx="8715375" cy="5357813"/>
          </a:xfrm>
        </p:spPr>
        <p:txBody>
          <a:bodyPr>
            <a:normAutofit/>
          </a:bodyPr>
          <a:lstStyle/>
          <a:p>
            <a:pPr algn="ctr" eaLnBrk="1" hangingPunct="1"/>
            <a:endParaRPr lang="ru-RU" sz="1600" i="1" dirty="0" smtClean="0"/>
          </a:p>
          <a:p>
            <a:pPr algn="ctr" eaLnBrk="1" hangingPunct="1"/>
            <a:endParaRPr lang="ru-RU" sz="1600" i="1" dirty="0" smtClean="0"/>
          </a:p>
          <a:p>
            <a:pPr algn="ctr" eaLnBrk="1" hangingPunct="1"/>
            <a:r>
              <a:rPr lang="ru-RU" sz="1600" i="1" dirty="0" smtClean="0">
                <a:solidFill>
                  <a:srgbClr val="000099"/>
                </a:solidFill>
              </a:rPr>
              <a:t>Скажите, пожалуйста: </a:t>
            </a:r>
            <a:r>
              <a:rPr lang="ru-RU" sz="1600" b="1" i="1" dirty="0" smtClean="0">
                <a:solidFill>
                  <a:srgbClr val="000099"/>
                </a:solidFill>
              </a:rPr>
              <a:t>«Есть хоть одна профессия, где не нужна математика?»</a:t>
            </a:r>
            <a:r>
              <a:rPr lang="ru-RU" sz="1600" i="1" dirty="0" smtClean="0">
                <a:solidFill>
                  <a:srgbClr val="000099"/>
                </a:solidFill>
              </a:rPr>
              <a:t>. </a:t>
            </a:r>
            <a:endParaRPr lang="ru-RU" sz="1600" i="1" dirty="0" smtClean="0">
              <a:solidFill>
                <a:srgbClr val="000099"/>
              </a:solidFill>
            </a:endParaRPr>
          </a:p>
          <a:p>
            <a:pPr algn="ctr" eaLnBrk="1" hangingPunct="1"/>
            <a:endParaRPr lang="ru-RU" sz="1600" i="1" dirty="0" smtClean="0">
              <a:solidFill>
                <a:srgbClr val="000099"/>
              </a:solidFill>
            </a:endParaRPr>
          </a:p>
          <a:p>
            <a:pPr algn="ctr" eaLnBrk="1" hangingPunct="1"/>
            <a:endParaRPr lang="ru-RU" sz="1600" i="1" dirty="0" smtClean="0">
              <a:solidFill>
                <a:srgbClr val="000099"/>
              </a:solidFill>
            </a:endParaRPr>
          </a:p>
          <a:p>
            <a:pPr algn="ctr" eaLnBrk="1" hangingPunct="1"/>
            <a:endParaRPr lang="ru-RU" sz="1600" i="1" dirty="0" smtClean="0">
              <a:solidFill>
                <a:srgbClr val="000099"/>
              </a:solidFill>
            </a:endParaRPr>
          </a:p>
          <a:p>
            <a:pPr algn="ctr" eaLnBrk="1" hangingPunct="1"/>
            <a:endParaRPr lang="ru-RU" sz="1600" i="1" dirty="0" smtClean="0">
              <a:solidFill>
                <a:srgbClr val="000099"/>
              </a:solidFill>
            </a:endParaRPr>
          </a:p>
          <a:p>
            <a:pPr algn="ctr" eaLnBrk="1" hangingPunct="1"/>
            <a:endParaRPr lang="ru-RU" sz="1600" i="1" dirty="0" smtClean="0">
              <a:solidFill>
                <a:srgbClr val="000099"/>
              </a:solidFill>
            </a:endParaRPr>
          </a:p>
          <a:p>
            <a:pPr algn="ctr" eaLnBrk="1" hangingPunct="1"/>
            <a:r>
              <a:rPr lang="ru-RU" sz="1600" b="1" i="1" u="sng" dirty="0" smtClean="0">
                <a:solidFill>
                  <a:srgbClr val="000099"/>
                </a:solidFill>
              </a:rPr>
              <a:t>Из  </a:t>
            </a:r>
            <a:r>
              <a:rPr lang="ru-RU" sz="1600" b="1" i="1" u="sng" dirty="0" smtClean="0">
                <a:solidFill>
                  <a:srgbClr val="000099"/>
                </a:solidFill>
              </a:rPr>
              <a:t>этого всего следует, что математика просто необходима для человечества!!!</a:t>
            </a:r>
            <a:endParaRPr lang="ru-RU" sz="1600" dirty="0" smtClean="0">
              <a:solidFill>
                <a:srgbClr val="000099"/>
              </a:solidFill>
            </a:endParaRPr>
          </a:p>
          <a:p>
            <a:pPr eaLnBrk="1" hangingPunct="1"/>
            <a:endParaRPr lang="ru-RU" sz="1600" dirty="0" smtClean="0"/>
          </a:p>
          <a:p>
            <a:pPr eaLnBrk="1" hangingPunct="1"/>
            <a:endParaRPr lang="ru-RU" sz="1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utoUpdateAnimBg="0"/>
      <p:bldP spid="2765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7515225" cy="714357"/>
          </a:xfrm>
        </p:spPr>
        <p:txBody>
          <a:bodyPr/>
          <a:lstStyle/>
          <a:p>
            <a:pPr algn="ctr" eaLnBrk="1" hangingPunct="1"/>
            <a:r>
              <a:rPr lang="ru-RU" sz="2800" dirty="0" smtClean="0"/>
              <a:t>Математические расчёты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1412875"/>
            <a:ext cx="5429256" cy="54451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А ведь с математики начинается все!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 Математика напрямую связана с медициной, в частности с педиатрией. Ребенок только появился, а первые цифры в его жизни  уже звучат: дата рождения,  рост, вес. </a:t>
            </a:r>
          </a:p>
          <a:p>
            <a:pPr eaLnBrk="1" hangingPunct="1"/>
            <a:endParaRPr lang="ru-RU" sz="2000" dirty="0" smtClean="0"/>
          </a:p>
        </p:txBody>
      </p:sp>
      <p:pic>
        <p:nvPicPr>
          <p:cNvPr id="5" name="Рисунок 1" descr="Картинка 3 из 1414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72066" y="1643050"/>
            <a:ext cx="3777372" cy="29590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1905000"/>
            <a:ext cx="4038600" cy="4114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800" b="1" dirty="0" smtClean="0"/>
              <a:t>    </a:t>
            </a:r>
            <a:endParaRPr lang="ru-RU" sz="2800" dirty="0" smtClean="0">
              <a:solidFill>
                <a:srgbClr val="000099"/>
              </a:solidFill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642918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</a:rPr>
              <a:t>Да и родители о математике  не забывают. Готовя ребенку пищу, взвешивая его, они постоянно  используют  математические расчёты. </a:t>
            </a:r>
          </a:p>
          <a:p>
            <a:pPr algn="ctr"/>
            <a:r>
              <a:rPr lang="ru-RU" sz="2800" dirty="0" smtClean="0">
                <a:solidFill>
                  <a:srgbClr val="000099"/>
                </a:solidFill>
              </a:rPr>
              <a:t>Ведь нужно решить элементарные задачи: сколько еды нужно приготовить для любимой крохи? </a:t>
            </a:r>
          </a:p>
        </p:txBody>
      </p:sp>
      <p:pic>
        <p:nvPicPr>
          <p:cNvPr id="6" name="Рисунок 2" descr="Мама кормит малы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1785926"/>
            <a:ext cx="3538537" cy="32416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14288" y="0"/>
            <a:ext cx="9158288" cy="450057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1"/>
            <a:ext cx="9144000" cy="1857393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kern="1200" dirty="0" smtClean="0">
                <a:ln w="6350">
                  <a:noFill/>
                </a:ln>
                <a:solidFill>
                  <a:srgbClr val="C00000"/>
                </a:solidFill>
              </a:rPr>
              <a:t>И особенно математика важна в микрохирургии глаза.</a:t>
            </a:r>
            <a:br>
              <a:rPr lang="ru-RU" sz="2400" b="1" kern="1200" dirty="0" smtClean="0">
                <a:ln w="6350">
                  <a:noFill/>
                </a:ln>
                <a:solidFill>
                  <a:srgbClr val="C00000"/>
                </a:solidFill>
              </a:rPr>
            </a:br>
            <a:r>
              <a:rPr lang="ru-RU" sz="2400" b="1" kern="1200" dirty="0" smtClean="0">
                <a:ln w="6350">
                  <a:noFill/>
                </a:ln>
                <a:solidFill>
                  <a:srgbClr val="C00000"/>
                </a:solidFill>
              </a:rPr>
              <a:t>Ведь погрешность всего лишь в пару миллиметров в операции на глаза может стоить человеку зрения…</a:t>
            </a:r>
            <a:endParaRPr lang="ru-RU" sz="2400" b="1" kern="1200" dirty="0">
              <a:ln w="6350">
                <a:noFill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90</TotalTime>
  <Words>900</Words>
  <Application>Microsoft Office PowerPoint</Application>
  <PresentationFormat>Экран (4:3)</PresentationFormat>
  <Paragraphs>121</Paragraphs>
  <Slides>24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Официальная</vt:lpstr>
      <vt:lpstr>Диаграмма</vt:lpstr>
      <vt:lpstr>Математика в биологии и медицине</vt:lpstr>
      <vt:lpstr>Слайд 2</vt:lpstr>
      <vt:lpstr>Слайд 3</vt:lpstr>
      <vt:lpstr>Слайд 4</vt:lpstr>
      <vt:lpstr>Математика  в жизни</vt:lpstr>
      <vt:lpstr>Есть хоть одна профессия, где не нужна математика?</vt:lpstr>
      <vt:lpstr>Математические расчёты</vt:lpstr>
      <vt:lpstr>Слайд 8</vt:lpstr>
      <vt:lpstr>И особенно математика важна в микрохирургии глаза. Ведь погрешность всего лишь в пару миллиметров в операции на глаза может стоить человеку зрения…</vt:lpstr>
      <vt:lpstr>Математика и фармацевтика</vt:lpstr>
      <vt:lpstr>В медицине очень много математических формул </vt:lpstr>
      <vt:lpstr>Наука только тогда достигает совершенства, когда ей удается пользоваться математикой».                                                               К.Маркс                                                                                                                                          </vt:lpstr>
      <vt:lpstr>Слайд 13</vt:lpstr>
      <vt:lpstr>Слайд 14</vt:lpstr>
      <vt:lpstr>Слайд 15</vt:lpstr>
      <vt:lpstr>Математика и медицина тесно связаны друг с другом и без математики невозможно представить современную медицину.</vt:lpstr>
      <vt:lpstr>Слайд 17</vt:lpstr>
      <vt:lpstr>Слайд 18</vt:lpstr>
      <vt:lpstr>Слайд 19</vt:lpstr>
      <vt:lpstr>Слайд 20</vt:lpstr>
      <vt:lpstr>Нужна ли математика в сферах  "Биология" и "Медицина"?</vt:lpstr>
      <vt:lpstr>Список используемой литературы: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в биологии и медицине</dc:title>
  <dc:creator>Natali</dc:creator>
  <cp:lastModifiedBy>Лариса</cp:lastModifiedBy>
  <cp:revision>15</cp:revision>
  <dcterms:created xsi:type="dcterms:W3CDTF">2015-07-13T17:06:49Z</dcterms:created>
  <dcterms:modified xsi:type="dcterms:W3CDTF">2016-10-17T08:22:12Z</dcterms:modified>
</cp:coreProperties>
</file>